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48" r:id="rId2"/>
    <p:sldId id="326" r:id="rId3"/>
    <p:sldId id="403" r:id="rId4"/>
    <p:sldId id="529" r:id="rId5"/>
    <p:sldId id="558" r:id="rId6"/>
    <p:sldId id="473" r:id="rId7"/>
    <p:sldId id="559" r:id="rId8"/>
    <p:sldId id="560" r:id="rId9"/>
    <p:sldId id="561" r:id="rId10"/>
    <p:sldId id="405" r:id="rId11"/>
    <p:sldId id="471" r:id="rId12"/>
    <p:sldId id="506" r:id="rId13"/>
    <p:sldId id="562" r:id="rId14"/>
    <p:sldId id="563" r:id="rId15"/>
    <p:sldId id="564" r:id="rId16"/>
    <p:sldId id="570" r:id="rId17"/>
    <p:sldId id="565" r:id="rId18"/>
    <p:sldId id="569" r:id="rId19"/>
    <p:sldId id="566" r:id="rId20"/>
    <p:sldId id="571" r:id="rId21"/>
    <p:sldId id="567" r:id="rId22"/>
    <p:sldId id="572" r:id="rId23"/>
    <p:sldId id="568" r:id="rId24"/>
    <p:sldId id="573" r:id="rId25"/>
    <p:sldId id="549" r:id="rId26"/>
    <p:sldId id="550" r:id="rId27"/>
    <p:sldId id="551" r:id="rId28"/>
    <p:sldId id="574" r:id="rId29"/>
    <p:sldId id="582" r:id="rId30"/>
    <p:sldId id="576" r:id="rId31"/>
    <p:sldId id="578" r:id="rId32"/>
    <p:sldId id="580" r:id="rId33"/>
    <p:sldId id="579" r:id="rId34"/>
    <p:sldId id="581" r:id="rId35"/>
    <p:sldId id="575" r:id="rId36"/>
    <p:sldId id="577" r:id="rId37"/>
    <p:sldId id="583" r:id="rId38"/>
    <p:sldId id="552" r:id="rId39"/>
    <p:sldId id="553" r:id="rId40"/>
    <p:sldId id="584" r:id="rId41"/>
    <p:sldId id="554" r:id="rId42"/>
    <p:sldId id="586" r:id="rId43"/>
    <p:sldId id="588" r:id="rId44"/>
    <p:sldId id="585" r:id="rId45"/>
    <p:sldId id="587" r:id="rId46"/>
    <p:sldId id="589" r:id="rId47"/>
    <p:sldId id="555" r:id="rId48"/>
    <p:sldId id="556" r:id="rId49"/>
    <p:sldId id="557" r:id="rId50"/>
    <p:sldId id="590" r:id="rId51"/>
    <p:sldId id="592" r:id="rId52"/>
    <p:sldId id="591" r:id="rId53"/>
    <p:sldId id="594" r:id="rId54"/>
    <p:sldId id="59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8A8"/>
    <a:srgbClr val="E6F7FF"/>
    <a:srgbClr val="FE9797"/>
    <a:srgbClr val="FCABEE"/>
    <a:srgbClr val="008000"/>
    <a:srgbClr val="F7941D"/>
    <a:srgbClr val="0C5EB1"/>
    <a:srgbClr val="873E4F"/>
    <a:srgbClr val="CFD857"/>
    <a:srgbClr val="66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641" y="282388"/>
            <a:ext cx="8807823" cy="3442447"/>
          </a:xfrm>
          <a:prstGeom prst="rect">
            <a:avLst/>
          </a:prstGeom>
          <a:solidFill>
            <a:srgbClr val="873E4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060" y="811759"/>
            <a:ext cx="87569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BELIEF SYSTEMS</a:t>
            </a:r>
            <a:endParaRPr lang="en-US" sz="8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KG HAPPY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641" y="3186313"/>
            <a:ext cx="880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Payphone" panose="02000000000000000000" pitchFamily="2" charset="0"/>
              </a:rPr>
              <a:t>Presentation, Graphic Organizers, &amp; Activities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816" y="197399"/>
            <a:ext cx="8782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KG Eyes Wide Open" panose="02000506000000020004" pitchFamily="2" charset="0"/>
              </a:rPr>
              <a:t>Southern and Eastern Asia’s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816" y="808305"/>
            <a:ext cx="87822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BELIEF</a:t>
            </a:r>
          </a:p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47730" y="4193021"/>
            <a:ext cx="242654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892508"/>
            <a:ext cx="1216828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190" y="3860102"/>
            <a:ext cx="2434835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410" y="4892508"/>
            <a:ext cx="2441965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641" y="3898014"/>
            <a:ext cx="2798704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052" y="5166828"/>
            <a:ext cx="2068608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8" y="5259014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92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66CCCC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4805" y="2586461"/>
            <a:ext cx="6914393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Buddhism</a:t>
            </a:r>
          </a:p>
        </p:txBody>
      </p:sp>
    </p:spTree>
    <p:extLst>
      <p:ext uri="{BB962C8B-B14F-4D97-AF65-F5344CB8AC3E}">
        <p14:creationId xmlns:p14="http://schemas.microsoft.com/office/powerpoint/2010/main" val="271693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71595" y="0"/>
            <a:ext cx="395204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Origin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Around 500 BCE, Buddhism originated in India and rapidly spread from there.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Buddhism is the fourth largest religion in the world with 6% of the population being Buddhist.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religion’s largest numbers of followers are found in Southern and Eastern Asia.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0286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4" y="1346915"/>
            <a:ext cx="8869680" cy="482156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3140" y="532855"/>
            <a:ext cx="871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Distribution of Buddhists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3287073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729831" y="0"/>
            <a:ext cx="583557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Guatama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Buddhism was founded by the royal Indian prince Siddhartha Gautama.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Guatama was a rich man who led a life of luxury; however, he was troubled by the poverty and suffering that he saw around him.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became a monk and traveled around India for years, hoping to find out why people had to suffer.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12088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6" y="137160"/>
            <a:ext cx="3974430" cy="6583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49306" y="613153"/>
            <a:ext cx="48946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One of the earliest statues of Siddhartha Guatama – circa 1</a:t>
            </a:r>
            <a:r>
              <a:rPr lang="en-US" sz="4000" baseline="300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</a:t>
            </a:r>
            <a:r>
              <a:rPr lang="en-US" sz="40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-2</a:t>
            </a:r>
            <a:r>
              <a:rPr lang="en-US" sz="4000" baseline="300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nd</a:t>
            </a:r>
            <a:r>
              <a:rPr lang="en-US" sz="40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century CE.</a:t>
            </a:r>
          </a:p>
        </p:txBody>
      </p:sp>
    </p:spTree>
    <p:extLst>
      <p:ext uri="{BB962C8B-B14F-4D97-AF65-F5344CB8AC3E}">
        <p14:creationId xmlns:p14="http://schemas.microsoft.com/office/powerpoint/2010/main" val="2391850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361415" y="0"/>
            <a:ext cx="457240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Buddha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meditating about the unhappiness of man, he finally thought he understood what had to be done.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Guatama felt that people could find peace only if they could reject greed and desire.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became the Buddha, or “enlightened one”, after spending so much time pondering the ways of life.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42059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7" y="228600"/>
            <a:ext cx="628345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" y="309489"/>
            <a:ext cx="2653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Painting of Buddha Surrounded By Monks </a:t>
            </a:r>
          </a:p>
        </p:txBody>
      </p:sp>
    </p:spTree>
    <p:extLst>
      <p:ext uri="{BB962C8B-B14F-4D97-AF65-F5344CB8AC3E}">
        <p14:creationId xmlns:p14="http://schemas.microsoft.com/office/powerpoint/2010/main" val="94103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64381" y="0"/>
            <a:ext cx="7966475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Enlightenment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Buddha traveled all over ancient India sharing his enlightenment with others.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Soon, many people became devout followers.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Buddha recorded his basic teachings in the </a:t>
            </a:r>
            <a:r>
              <a:rPr lang="en-US" sz="3100" i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Tripitaka</a:t>
            </a: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the holy book that teaches that suffering exists in the world but humans can overcome it by becoming enlightened.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57443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4" y="793420"/>
            <a:ext cx="8686800" cy="578758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705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Sarnath</a:t>
            </a:r>
            <a:r>
              <a:rPr lang="en-US" sz="32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– where Buddha gave his first sermon.</a:t>
            </a:r>
          </a:p>
        </p:txBody>
      </p:sp>
    </p:spTree>
    <p:extLst>
      <p:ext uri="{BB962C8B-B14F-4D97-AF65-F5344CB8AC3E}">
        <p14:creationId xmlns:p14="http://schemas.microsoft.com/office/powerpoint/2010/main" val="388460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21261" y="0"/>
            <a:ext cx="405271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Beliefs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Buddha taught that there were Four Noble Truths in life (basic instructions that teach suffering exists in the world and humans much reach enlightenment to rise above it).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Buddhists also believe in reincarnation, a cycle of birth and rebirth, where one’s behavior in this life determines what one becomes in the next life.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Buddhists do not believe in a god or gods; instead, they follow Buddha’s teachings.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54319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74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STANDARDS:</a:t>
            </a:r>
            <a:endParaRPr lang="en-US" sz="3600" dirty="0"/>
          </a:p>
          <a:p>
            <a:r>
              <a:rPr lang="en-US" sz="3600" b="1" dirty="0">
                <a:latin typeface="KG First Time In Forever" panose="02000506000000020003" pitchFamily="2" charset="0"/>
              </a:rPr>
              <a:t>SS7G12 Analyze the diverse cultural characteristics of the people who live in Southern and Eastern Asia. </a:t>
            </a:r>
            <a:endParaRPr lang="en-US" sz="3600" dirty="0">
              <a:latin typeface="KG First Time In Forever" panose="02000506000000020003" pitchFamily="2" charset="0"/>
            </a:endParaRPr>
          </a:p>
          <a:p>
            <a:pPr marL="742950" indent="-742950">
              <a:buAutoNum type="alphaLcPeriod"/>
            </a:pPr>
            <a:r>
              <a:rPr lang="en-US" sz="3600" dirty="0">
                <a:latin typeface="KG First Time In Forever" panose="02000506000000020003" pitchFamily="2" charset="0"/>
              </a:rPr>
              <a:t>Explain the differences between an ethnic group and a religious group. </a:t>
            </a:r>
          </a:p>
          <a:p>
            <a:pPr marL="742950" indent="-742950">
              <a:buAutoNum type="alphaLcPeriod"/>
            </a:pPr>
            <a:r>
              <a:rPr lang="en-US" sz="3600" dirty="0">
                <a:latin typeface="KG First Time In Forever" panose="02000506000000020003" pitchFamily="2" charset="0"/>
              </a:rPr>
              <a:t>Compare and contrast the belief systems originating in Southern and Eastern Asia: Buddhism, Hinduism, Shintoism, and Confucianism. 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8" y="198574"/>
            <a:ext cx="8229600" cy="64608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0099" y="19857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Buddha Tooth Relic Temple - Singapore</a:t>
            </a:r>
          </a:p>
        </p:txBody>
      </p:sp>
    </p:spTree>
    <p:extLst>
      <p:ext uri="{BB962C8B-B14F-4D97-AF65-F5344CB8AC3E}">
        <p14:creationId xmlns:p14="http://schemas.microsoft.com/office/powerpoint/2010/main" val="1835186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110706" y="0"/>
            <a:ext cx="507382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Nirvana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Nirvana is the ultimate goal of Buddhists.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is a state of enlightenment where one can have happiness and peace.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order to achieve Nirvana, a person must follow The Middle Way (eight rules for conduct).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086247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2" y="246122"/>
            <a:ext cx="48006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66662" y="446377"/>
            <a:ext cx="40773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Mahabodhi temple in India - Where Buddha attained nirvana under the Bodhi tree.</a:t>
            </a:r>
          </a:p>
        </p:txBody>
      </p:sp>
    </p:spTree>
    <p:extLst>
      <p:ext uri="{BB962C8B-B14F-4D97-AF65-F5344CB8AC3E}">
        <p14:creationId xmlns:p14="http://schemas.microsoft.com/office/powerpoint/2010/main" val="2628853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942761" y="0"/>
            <a:ext cx="740972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Middle 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Try to recognize the truth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Try to avoid evil actions and bad people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not say things that hurt others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Respect other people and their belongings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Choose a job that does no harm to others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not think evil thoughts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Avoid excitement or anger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Work at meditation, thinking carefully about what matters in life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214540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4" y="611881"/>
            <a:ext cx="8046720" cy="60350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1" y="-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Buddha Memorial Center - Taiwan</a:t>
            </a:r>
          </a:p>
        </p:txBody>
      </p:sp>
    </p:spTree>
    <p:extLst>
      <p:ext uri="{BB962C8B-B14F-4D97-AF65-F5344CB8AC3E}">
        <p14:creationId xmlns:p14="http://schemas.microsoft.com/office/powerpoint/2010/main" val="1475788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66CCCC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1519" y="2586461"/>
            <a:ext cx="6580969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Hinduism</a:t>
            </a:r>
          </a:p>
        </p:txBody>
      </p:sp>
    </p:spTree>
    <p:extLst>
      <p:ext uri="{BB962C8B-B14F-4D97-AF65-F5344CB8AC3E}">
        <p14:creationId xmlns:p14="http://schemas.microsoft.com/office/powerpoint/2010/main" val="1163368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71595" y="0"/>
            <a:ext cx="395204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Origin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Hinduism developed in ancient India around 1500 BCE.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Hinduism is the third largest religion in the world, behind Christianity and Islam.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Hinduism is largely practiced in India where over 80% of Indians claim to be Hindu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664086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" y="228600"/>
            <a:ext cx="85344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793" y="211078"/>
            <a:ext cx="8534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Akshardham Temple in Delhi – World’s Largest Hindu Temple</a:t>
            </a:r>
          </a:p>
        </p:txBody>
      </p:sp>
    </p:spTree>
    <p:extLst>
      <p:ext uri="{BB962C8B-B14F-4D97-AF65-F5344CB8AC3E}">
        <p14:creationId xmlns:p14="http://schemas.microsoft.com/office/powerpoint/2010/main" val="4145193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098570" y="0"/>
            <a:ext cx="709809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Polytheistic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Hindus are polytheistic, meaning they believe in many gods and goddesses.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some gods, like Shiva and Vishnu, who are more significant and are worshipped more often than others.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918842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37" y="0"/>
            <a:ext cx="6938010" cy="6858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737" y="2"/>
            <a:ext cx="693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Statue of Shiva – 65 Ft. Tall</a:t>
            </a:r>
          </a:p>
        </p:txBody>
      </p:sp>
    </p:spTree>
    <p:extLst>
      <p:ext uri="{BB962C8B-B14F-4D97-AF65-F5344CB8AC3E}">
        <p14:creationId xmlns:p14="http://schemas.microsoft.com/office/powerpoint/2010/main" val="425217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237957" y="0"/>
            <a:ext cx="6763043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071987" y="1537055"/>
            <a:ext cx="5094986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1397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Belief</a:t>
            </a:r>
          </a:p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1397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7958" y="594777"/>
            <a:ext cx="6763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Southern &amp; Eastern Asia’s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5116" y="4380421"/>
            <a:ext cx="6488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Buddhism, Hinduism, Shintoism, and Confucianism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5353051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134326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025701" y="0"/>
            <a:ext cx="324383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Texts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Hindus do not have just one holy book that they consider sacred.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Instead, there are many important texts that teach proper Hindu behavior.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3200" i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Vedas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which is composed of complicated prayers, rituals, and hymns,  is one example.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137361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11835" y="0"/>
            <a:ext cx="787157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Reincarnation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Hindus believe in reincarnation, a cycle of birth, death, and rebirth.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believe that the soul does not die with the body, but enters the body of another being (human or animal) to live another life.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Hinduism, a person’s karma (good or bad behavior) in one life determines his or her position, wealth, and social class in the next life.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95186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70" y="1160522"/>
            <a:ext cx="6127247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17383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animals, like the cow, are especially sacred, and many Hindus are vegetarians.</a:t>
            </a:r>
          </a:p>
        </p:txBody>
      </p:sp>
    </p:spTree>
    <p:extLst>
      <p:ext uri="{BB962C8B-B14F-4D97-AF65-F5344CB8AC3E}">
        <p14:creationId xmlns:p14="http://schemas.microsoft.com/office/powerpoint/2010/main" val="4270795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11835" y="0"/>
            <a:ext cx="787157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Reincarnation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soul is reincarnated over and over again until it is good enough to achieve </a:t>
            </a:r>
            <a:r>
              <a:rPr lang="en-US" sz="3200" i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moksha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goal of Hindus is to achieve </a:t>
            </a:r>
            <a:r>
              <a:rPr lang="en-US" sz="3200" i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moksha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or peace and freedom from the cycle of reincarnation.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64883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" y="986625"/>
            <a:ext cx="8229600" cy="5471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194" y="0"/>
            <a:ext cx="8229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Diwali “Festival of Lights” – Hindu Celebration in India</a:t>
            </a:r>
          </a:p>
        </p:txBody>
      </p:sp>
    </p:spTree>
    <p:extLst>
      <p:ext uri="{BB962C8B-B14F-4D97-AF65-F5344CB8AC3E}">
        <p14:creationId xmlns:p14="http://schemas.microsoft.com/office/powerpoint/2010/main" val="3776499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19728" y="0"/>
            <a:ext cx="825578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Caste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Hindus live by the caste system - a belief that social class is hereditary and does not change throughout a person’s life.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Historically, the only way to change castes was to be born into a different one in the next life.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Traditional families would not let their children marry someone from another caste.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jobs in India are still awarded based on caste connections.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17444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19728" y="0"/>
            <a:ext cx="825578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Caste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caste system divides people into 4 main classes: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Brahmans (priests and wise men) – highest class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400" dirty="0" err="1">
                <a:latin typeface="KG First Time In Forever" panose="02000506000000020003" pitchFamily="2" charset="0"/>
                <a:ea typeface="KBScaredStraight" panose="02000603000000000000" pitchFamily="2" charset="0"/>
              </a:rPr>
              <a:t>Kashatriyas</a:t>
            </a: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(warriors, rulers, soldiers) 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400" dirty="0" err="1">
                <a:latin typeface="KG First Time In Forever" panose="02000506000000020003" pitchFamily="2" charset="0"/>
                <a:ea typeface="KBScaredStraight" panose="02000603000000000000" pitchFamily="2" charset="0"/>
              </a:rPr>
              <a:t>Vaishyas</a:t>
            </a: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(merchants, traders, small farmers) 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Shudras (peasants and field workers)</a:t>
            </a:r>
          </a:p>
          <a:p>
            <a:pPr marL="1028700" lvl="1" indent="-571500">
              <a:buFont typeface="+mj-lt"/>
              <a:buAutoNum type="arabicPeriod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fifth caste is considered even lower, the untouchables or pariahs, who do work that no one else would do.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however, many Hindus can achieve a higher social class through learning new skills or getting an education.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650301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" y="573719"/>
            <a:ext cx="8229600" cy="597674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94" y="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School of Untouchables – Early 1900s</a:t>
            </a:r>
          </a:p>
        </p:txBody>
      </p:sp>
    </p:spTree>
    <p:extLst>
      <p:ext uri="{BB962C8B-B14F-4D97-AF65-F5344CB8AC3E}">
        <p14:creationId xmlns:p14="http://schemas.microsoft.com/office/powerpoint/2010/main" val="1229839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66CCCC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803" y="2586461"/>
            <a:ext cx="691240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05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Shintoism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7958" y="1799967"/>
            <a:ext cx="6763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The Philosophy of</a:t>
            </a:r>
          </a:p>
        </p:txBody>
      </p:sp>
    </p:spTree>
    <p:extLst>
      <p:ext uri="{BB962C8B-B14F-4D97-AF65-F5344CB8AC3E}">
        <p14:creationId xmlns:p14="http://schemas.microsoft.com/office/powerpoint/2010/main" val="1215623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71595" y="0"/>
            <a:ext cx="395204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Origin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Shintoism is a belief system that is unique to Japan.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has not spread to other parts of the world.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Shintoism was once the official state religion of Japan and is still widely honored among the Japanese today.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1178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94291" y="0"/>
            <a:ext cx="790665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Ethnic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is a group of people who share  common cultural characteristics.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are identified on the basis of religion, race, or national origin.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Ethnic groups can have many things in common: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Shared history, physical appearance, language, religion, traditions, customs, holidays, food, etc.</a:t>
            </a:r>
          </a:p>
          <a:p>
            <a:pPr>
              <a:buFont typeface="Monotype Sorts" pitchFamily="48" charset="2"/>
              <a:buNone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6936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065934" y="0"/>
            <a:ext cx="316336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i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Kami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Shintoism is based on the traditional Japanese teaching that everything in nature contains </a:t>
            </a:r>
            <a:r>
              <a:rPr lang="en-US" sz="3200" i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kami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or the spirit of a god.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Japanese believe that the mountains and rivers in Japan are home to these </a:t>
            </a:r>
            <a:r>
              <a:rPr lang="en-US" sz="3200" i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kami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and are considered very sacred.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78530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" y="365126"/>
            <a:ext cx="8229600" cy="6172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193" y="393711"/>
            <a:ext cx="822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Mt. Fuji – Sacred to Shintoism</a:t>
            </a:r>
          </a:p>
        </p:txBody>
      </p:sp>
    </p:spTree>
    <p:extLst>
      <p:ext uri="{BB962C8B-B14F-4D97-AF65-F5344CB8AC3E}">
        <p14:creationId xmlns:p14="http://schemas.microsoft.com/office/powerpoint/2010/main" val="1884624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065935" y="0"/>
            <a:ext cx="316336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i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Kami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Shrines are built to help worship ancestors believed to have become </a:t>
            </a:r>
            <a:r>
              <a:rPr lang="en-US" sz="3200" i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kami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after death.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Shintoists offer prayers and perform rituals to honor and please the </a:t>
            </a:r>
            <a:r>
              <a:rPr lang="en-US" sz="3200" i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kami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Japanese households have a small altar where the family will offer prayers for the spirits they hope will bless and protect them.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461652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4" y="1139935"/>
            <a:ext cx="7315200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11" y="6565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Torri gates mark the separation between the human world and the world of the kami.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96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Torri Gates Outside of a Shinto Shrine</a:t>
            </a:r>
          </a:p>
        </p:txBody>
      </p:sp>
    </p:spTree>
    <p:extLst>
      <p:ext uri="{BB962C8B-B14F-4D97-AF65-F5344CB8AC3E}">
        <p14:creationId xmlns:p14="http://schemas.microsoft.com/office/powerpoint/2010/main" val="851236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21261" y="0"/>
            <a:ext cx="405271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Beliefs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Shintoism follows no single, primary god or text.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Instead, Shintoists follow daily rituals that help connect them to nature and to their ancestors.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Shintoists are expected to respect and honor all life and nature.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065336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21262" y="0"/>
            <a:ext cx="405271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Beliefs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Shintoism also teaches that physical purity (cleanliness) is more important than moral purity.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Followers must perform many ceremonies and rituals to cleanse and purify the world.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Shinto offers no ideas of a moral code, a god, or life after death, many Japanese who practice Shinto also practice another religion as well.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521724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0" y="231794"/>
            <a:ext cx="8893167" cy="5943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5411" y="6186510"/>
            <a:ext cx="8893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Shinto Shrine</a:t>
            </a:r>
          </a:p>
        </p:txBody>
      </p:sp>
    </p:spTree>
    <p:extLst>
      <p:ext uri="{BB962C8B-B14F-4D97-AF65-F5344CB8AC3E}">
        <p14:creationId xmlns:p14="http://schemas.microsoft.com/office/powerpoint/2010/main" val="2796337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66CCCC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112" y="2859785"/>
            <a:ext cx="7651775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Confucianism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7958" y="1900033"/>
            <a:ext cx="6763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G Eyes Wide Open" panose="02000506000000020004" pitchFamily="2" charset="0"/>
                <a:ea typeface="KBScaredStraight" panose="02000603000000000000" pitchFamily="2" charset="0"/>
              </a:rPr>
              <a:t>The Philosophy of</a:t>
            </a:r>
          </a:p>
        </p:txBody>
      </p:sp>
    </p:spTree>
    <p:extLst>
      <p:ext uri="{BB962C8B-B14F-4D97-AF65-F5344CB8AC3E}">
        <p14:creationId xmlns:p14="http://schemas.microsoft.com/office/powerpoint/2010/main" val="2564089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71595" y="0"/>
            <a:ext cx="395204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Origin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Confucianism is not a religion but rather a philosophy that is often said to be the foundation of modern Chinese culture.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Confucianism was declared the official guiding practice for the Chinese government in 121 BCE.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has continued to have great influence on Chinese government for over 2000 years.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4095808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5" y="246122"/>
            <a:ext cx="8281997" cy="640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53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94291" y="0"/>
            <a:ext cx="790665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Ethnic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characteristics have been part of their community for generations.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of these things make up a common culture that is shared by the members of the ethnic group.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Southern and Eastern Asia’s population is a unique blend of many ethnic groups.</a:t>
            </a:r>
          </a:p>
          <a:p>
            <a:pPr>
              <a:buFont typeface="Monotype Sorts" pitchFamily="48" charset="2"/>
              <a:buNone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0956011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599988" y="0"/>
            <a:ext cx="609525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Confucius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Confucius was born in 550 BCE, a time when the government was having trouble keeping order and warlords controlled much of the land.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He believed he knew how to bring peace to ancient China – the key was for people to behave with good character and virtue.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Confucius created a moral structure for social life and politics that every person should follow in order to bring peace to China.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597735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79" y="246122"/>
            <a:ext cx="504063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356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621262" y="0"/>
            <a:ext cx="405271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Beliefs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Confucianism is based on society and traditions and does not follow one ruling god.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teaches that each person has a place in society and that he or she must accept that position if society is to function in harmony.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five basic types of relationships in society: ruler and subject, father and son, husband and wife, older brother and younger brother, &amp; friend and friend.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056896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030927" y="0"/>
            <a:ext cx="723339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Golden Rule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Confucius believed that if each relationship were based on kindness, there would be peace and harmony in the country.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His Golden Rule of Behavior was “What you do not like when done unto yourself, do not unto others.”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Confucianism is a belief system based on good deeds and morality.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2578067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4" y="252504"/>
            <a:ext cx="8732520" cy="639441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944906" y="365125"/>
            <a:ext cx="5993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Temple &amp; Cemetery of Confucius in his Hometown</a:t>
            </a:r>
          </a:p>
        </p:txBody>
      </p:sp>
    </p:spTree>
    <p:extLst>
      <p:ext uri="{BB962C8B-B14F-4D97-AF65-F5344CB8AC3E}">
        <p14:creationId xmlns:p14="http://schemas.microsoft.com/office/powerpoint/2010/main" val="48463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9" b="5804"/>
          <a:stretch/>
        </p:blipFill>
        <p:spPr>
          <a:xfrm>
            <a:off x="261919" y="1027907"/>
            <a:ext cx="4648227" cy="31089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65" y="365126"/>
            <a:ext cx="3657600" cy="4876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61920" y="4184550"/>
            <a:ext cx="4648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Tagalogs of the Philippines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2065" y="5365442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Chams</a:t>
            </a:r>
            <a:r>
              <a:rPr lang="en-US" sz="36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of Vietnam</a:t>
            </a:r>
          </a:p>
        </p:txBody>
      </p:sp>
    </p:spTree>
    <p:extLst>
      <p:ext uri="{BB962C8B-B14F-4D97-AF65-F5344CB8AC3E}">
        <p14:creationId xmlns:p14="http://schemas.microsoft.com/office/powerpoint/2010/main" val="369528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23903" y="0"/>
            <a:ext cx="864743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Religious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is a group of people who share a common belief system.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religious group is identified based on mutual religious beliefs and practices.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believe in the same god (or gods) and have a common sacred text with a specific set of rules about how to live.</a:t>
            </a:r>
          </a:p>
          <a:p>
            <a:pPr>
              <a:buFont typeface="Monotype Sorts" pitchFamily="48" charset="2"/>
              <a:buNone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29236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66CC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23903" y="0"/>
            <a:ext cx="864743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73E4F"/>
                </a:solidFill>
                <a:effectLst>
                  <a:glow rad="63500">
                    <a:srgbClr val="B9D536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Religious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from different ethnic groups may share the same religion; however, they may be from different cultures.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many religious groups found throughout Southern and Eastern Asia, with the most predominate being Buddhism and Hinduism.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also followers of the religious philosophies of Shintoism and Confucianism.</a:t>
            </a:r>
          </a:p>
          <a:p>
            <a:pPr>
              <a:buFont typeface="Monotype Sorts" pitchFamily="48" charset="2"/>
              <a:buNone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4642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873E4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4" y="1446944"/>
            <a:ext cx="7315200" cy="479755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394" y="532544"/>
            <a:ext cx="731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Tibetan Buddhist Monks</a:t>
            </a:r>
          </a:p>
        </p:txBody>
      </p:sp>
    </p:spTree>
    <p:extLst>
      <p:ext uri="{BB962C8B-B14F-4D97-AF65-F5344CB8AC3E}">
        <p14:creationId xmlns:p14="http://schemas.microsoft.com/office/powerpoint/2010/main" val="254101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4975</TotalTime>
  <Words>1922</Words>
  <Application>Microsoft Office PowerPoint</Application>
  <PresentationFormat>On-screen Show (4:3)</PresentationFormat>
  <Paragraphs>270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HAPPY</vt:lpstr>
      <vt:lpstr>KG HAPPY Solid</vt:lpstr>
      <vt:lpstr>KG Payphone</vt:lpstr>
      <vt:lpstr>KG Second Chances Solid</vt:lpstr>
      <vt:lpstr>Monotype Sorts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Cochran, Maisha</cp:lastModifiedBy>
  <cp:revision>197</cp:revision>
  <dcterms:created xsi:type="dcterms:W3CDTF">2014-12-29T15:18:45Z</dcterms:created>
  <dcterms:modified xsi:type="dcterms:W3CDTF">2023-02-03T14:45:42Z</dcterms:modified>
</cp:coreProperties>
</file>